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55"/>
  </p:notesMasterIdLst>
  <p:handoutMasterIdLst>
    <p:handoutMasterId r:id="rId56"/>
  </p:handoutMasterIdLst>
  <p:sldIdLst>
    <p:sldId id="256" r:id="rId4"/>
    <p:sldId id="2076137762" r:id="rId5"/>
    <p:sldId id="2076137236" r:id="rId6"/>
    <p:sldId id="2076137237" r:id="rId7"/>
    <p:sldId id="2134804628" r:id="rId8"/>
    <p:sldId id="2076138294" r:id="rId9"/>
    <p:sldId id="2134804629" r:id="rId10"/>
    <p:sldId id="2134804630" r:id="rId11"/>
    <p:sldId id="257" r:id="rId12"/>
    <p:sldId id="2076137335" r:id="rId13"/>
    <p:sldId id="2076137919" r:id="rId14"/>
    <p:sldId id="258" r:id="rId15"/>
    <p:sldId id="8359" r:id="rId16"/>
    <p:sldId id="8360" r:id="rId17"/>
    <p:sldId id="8414" r:id="rId18"/>
    <p:sldId id="259" r:id="rId19"/>
    <p:sldId id="2076137918" r:id="rId20"/>
    <p:sldId id="2076137920" r:id="rId21"/>
    <p:sldId id="279" r:id="rId22"/>
    <p:sldId id="2076137333" r:id="rId23"/>
    <p:sldId id="2126" r:id="rId24"/>
    <p:sldId id="2076137915" r:id="rId25"/>
    <p:sldId id="11934" r:id="rId26"/>
    <p:sldId id="2076138291" r:id="rId27"/>
    <p:sldId id="2076138292" r:id="rId28"/>
    <p:sldId id="2076138290" r:id="rId29"/>
    <p:sldId id="3206" r:id="rId30"/>
    <p:sldId id="683" r:id="rId31"/>
    <p:sldId id="3207" r:id="rId32"/>
    <p:sldId id="2098" r:id="rId33"/>
    <p:sldId id="2076137758" r:id="rId34"/>
    <p:sldId id="2076137922" r:id="rId35"/>
    <p:sldId id="2076137924" r:id="rId36"/>
    <p:sldId id="2076137925" r:id="rId37"/>
    <p:sldId id="2076137926" r:id="rId38"/>
    <p:sldId id="2076137928" r:id="rId39"/>
    <p:sldId id="2076137314" r:id="rId40"/>
    <p:sldId id="2076137329" r:id="rId41"/>
    <p:sldId id="10038" r:id="rId42"/>
    <p:sldId id="2076138286" r:id="rId43"/>
    <p:sldId id="2076138287" r:id="rId44"/>
    <p:sldId id="2076138288" r:id="rId45"/>
    <p:sldId id="8373" r:id="rId46"/>
    <p:sldId id="8416" r:id="rId47"/>
    <p:sldId id="2076137749" r:id="rId48"/>
    <p:sldId id="2076137754" r:id="rId49"/>
    <p:sldId id="2076137753" r:id="rId50"/>
    <p:sldId id="263" r:id="rId51"/>
    <p:sldId id="2076138293" r:id="rId52"/>
    <p:sldId id="2134804631" r:id="rId53"/>
    <p:sldId id="213480463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79257" autoAdjust="0"/>
  </p:normalViewPr>
  <p:slideViewPr>
    <p:cSldViewPr snapToGrid="0" showGuides="1">
      <p:cViewPr varScale="1">
        <p:scale>
          <a:sx n="88" d="100"/>
          <a:sy n="88" d="100"/>
        </p:scale>
        <p:origin x="1446" y="96"/>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61"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4/1/2022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17</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18</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25</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31</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32</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34</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35</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39</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40</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44</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11</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4/1/2022 5:19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4/1/2022 5:19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86844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16</a:t>
            </a:fld>
            <a:endParaRPr lang="en-US"/>
          </a:p>
        </p:txBody>
      </p:sp>
    </p:spTree>
    <p:extLst>
      <p:ext uri="{BB962C8B-B14F-4D97-AF65-F5344CB8AC3E}">
        <p14:creationId xmlns:p14="http://schemas.microsoft.com/office/powerpoint/2010/main" val="42051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1.sv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31.svg"/><Relationship Id="rId2"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46.svg"/><Relationship Id="rId4"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49.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50.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52.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5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87.svg"/></Relationships>
</file>

<file path=ppt/slides/_rels/slide1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37.xml"/><Relationship Id="rId5" Type="http://schemas.openxmlformats.org/officeDocument/2006/relationships/image" Target="../media/image91.sv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05.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18.xml"/><Relationship Id="rId7" Type="http://schemas.openxmlformats.org/officeDocument/2006/relationships/image" Target="../media/image107.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6.png"/><Relationship Id="rId3" Type="http://schemas.openxmlformats.org/officeDocument/2006/relationships/image" Target="../media/image68.jpeg"/><Relationship Id="rId7" Type="http://schemas.openxmlformats.org/officeDocument/2006/relationships/image" Target="../media/image71.png"/><Relationship Id="rId12" Type="http://schemas.openxmlformats.org/officeDocument/2006/relationships/image" Target="../media/image75.svg"/><Relationship Id="rId2" Type="http://schemas.openxmlformats.org/officeDocument/2006/relationships/image" Target="../media/image67.jpeg"/><Relationship Id="rId1" Type="http://schemas.openxmlformats.org/officeDocument/2006/relationships/slideLayout" Target="../slideLayouts/slideLayout8.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56.png"/><Relationship Id="rId9" Type="http://schemas.openxmlformats.org/officeDocument/2006/relationships/image" Target="../media/image72.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4.png"/><Relationship Id="rId4"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3.png"/><Relationship Id="rId3" Type="http://schemas.openxmlformats.org/officeDocument/2006/relationships/image" Target="../media/image115.png"/><Relationship Id="rId7" Type="http://schemas.openxmlformats.org/officeDocument/2006/relationships/image" Target="../media/image119.svg"/><Relationship Id="rId12"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jpg"/><Relationship Id="rId10" Type="http://schemas.openxmlformats.org/officeDocument/2006/relationships/image" Target="../media/image89.svg"/><Relationship Id="rId4" Type="http://schemas.openxmlformats.org/officeDocument/2006/relationships/image" Target="../media/image116.svg"/><Relationship Id="rId9" Type="http://schemas.openxmlformats.org/officeDocument/2006/relationships/image" Target="../media/image88.png"/><Relationship Id="rId14" Type="http://schemas.openxmlformats.org/officeDocument/2006/relationships/image" Target="../media/image124.svg"/></Relationships>
</file>

<file path=ppt/slides/_rels/slide3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25.png"/><Relationship Id="rId7" Type="http://schemas.openxmlformats.org/officeDocument/2006/relationships/image" Target="../media/image88.png"/><Relationship Id="rId12" Type="http://schemas.openxmlformats.org/officeDocument/2006/relationships/image" Target="../media/image129.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28.png"/><Relationship Id="rId5" Type="http://schemas.openxmlformats.org/officeDocument/2006/relationships/image" Target="../media/image119.svg"/><Relationship Id="rId10" Type="http://schemas.openxmlformats.org/officeDocument/2006/relationships/image" Target="../media/image127.svg"/><Relationship Id="rId4" Type="http://schemas.openxmlformats.org/officeDocument/2006/relationships/image" Target="../media/image118.png"/><Relationship Id="rId9" Type="http://schemas.openxmlformats.org/officeDocument/2006/relationships/image" Target="../media/image1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76.png"/><Relationship Id="rId4" Type="http://schemas.openxmlformats.org/officeDocument/2006/relationships/image" Target="../media/image75.sv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svg"/><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6.png"/><Relationship Id="rId3" Type="http://schemas.openxmlformats.org/officeDocument/2006/relationships/image" Target="../media/image147.svg"/><Relationship Id="rId7" Type="http://schemas.openxmlformats.org/officeDocument/2006/relationships/image" Target="../media/image151.png"/><Relationship Id="rId12" Type="http://schemas.openxmlformats.org/officeDocument/2006/relationships/image" Target="../media/image127.svg"/><Relationship Id="rId2" Type="http://schemas.openxmlformats.org/officeDocument/2006/relationships/image" Target="../media/image146.png"/><Relationship Id="rId1" Type="http://schemas.openxmlformats.org/officeDocument/2006/relationships/slideLayout" Target="../slideLayouts/slideLayout37.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svg"/><Relationship Id="rId10" Type="http://schemas.openxmlformats.org/officeDocument/2006/relationships/image" Target="../media/image154.sv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7.svg"/></Relationships>
</file>

<file path=ppt/slides/_rels/slide47.xml.rels><?xml version="1.0" encoding="UTF-8" standalone="yes"?>
<Relationships xmlns="http://schemas.openxmlformats.org/package/2006/relationships"><Relationship Id="rId2" Type="http://schemas.openxmlformats.org/officeDocument/2006/relationships/image" Target="../media/image158.gif"/><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59.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37.xml"/><Relationship Id="rId5" Type="http://schemas.openxmlformats.org/officeDocument/2006/relationships/image" Target="../media/image164.svg"/><Relationship Id="rId4" Type="http://schemas.openxmlformats.org/officeDocument/2006/relationships/image" Target="../media/image163.png"/></Relationships>
</file>

<file path=ppt/slides/_rels/slide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74.xml"/><Relationship Id="rId6" Type="http://schemas.openxmlformats.org/officeDocument/2006/relationships/image" Target="../media/image81.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80.jpg"/></Relationships>
</file>

<file path=ppt/slides/_rels/slide5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7.xml"/><Relationship Id="rId4" Type="http://schemas.openxmlformats.org/officeDocument/2006/relationships/image" Target="../media/image167.png"/></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b="1"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b="1"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b="1" dirty="0">
                  <a:solidFill>
                    <a:schemeClr val="accent1"/>
                  </a:solidFill>
                  <a:latin typeface="Segoe UI"/>
                </a:rPr>
                <a:t>90%</a:t>
              </a:r>
              <a:r>
                <a:rPr lang="en-US" sz="2000" b="0" dirty="0">
                  <a:solidFill>
                    <a:srgbClr val="1A1A1A"/>
                  </a:solidFill>
                  <a:latin typeface="Segoe UI"/>
                </a:rPr>
                <a:t> generated data is </a:t>
              </a:r>
              <a:r>
                <a:rPr lang="en-US" sz="2000" b="1"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15</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28+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 with Azure Synapse Analytics</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500" b="1" dirty="0">
                <a:solidFill>
                  <a:schemeClr val="tx1">
                    <a:lumMod val="50000"/>
                    <a:lumOff val="50000"/>
                  </a:schemeClr>
                </a:solidFill>
                <a:ea typeface="Segoe UI" pitchFamily="34" charset="0"/>
                <a:cs typeface="Segoe UI" pitchFamily="34" charset="0"/>
              </a:rPr>
              <a:t>VISUALIZE</a:t>
            </a: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24+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Senior Data &amp; AI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64123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dirty="0">
                <a:solidFill>
                  <a:prstClr val="white"/>
                </a:solidFill>
                <a:latin typeface="Montserrat"/>
              </a:rPr>
              <a:t>ADVANCED COMPUTING</a:t>
            </a:r>
            <a:endParaRPr kumimoji="0" lang="en-US" sz="1400" b="1" i="0" u="none" strike="noStrike" kern="1200" cap="none" spc="0" normalizeH="0" baseline="0" noProof="0" dirty="0">
              <a:ln>
                <a:noFill/>
              </a:ln>
              <a:solidFill>
                <a:prstClr val="white"/>
              </a:solidFill>
              <a:effectLst/>
              <a:uLnTx/>
              <a:uFillTx/>
              <a:latin typeface="Montserrat"/>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eight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280+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fld id="{00F9DAA1-1DF7-43E0-8E29-0CE1148553C7}" type="slidenum">
              <a:rPr lang="en-US" smtClean="0"/>
              <a:pPr/>
              <a:t>50</a:t>
            </a:fld>
            <a:endParaRPr lang="en-US" dirty="0"/>
          </a:p>
        </p:txBody>
      </p:sp>
      <p:sp>
        <p:nvSpPr>
          <p:cNvPr id="4" name="TextBox 3">
            <a:extLst>
              <a:ext uri="{FF2B5EF4-FFF2-40B4-BE49-F238E27FC236}">
                <a16:creationId xmlns:a16="http://schemas.microsoft.com/office/drawing/2014/main" id="{FBC08315-344A-43F8-B1A1-4B8CF57AFE9F}"/>
              </a:ext>
            </a:extLst>
          </p:cNvPr>
          <p:cNvSpPr txBox="1"/>
          <p:nvPr/>
        </p:nvSpPr>
        <p:spPr>
          <a:xfrm>
            <a:off x="717629" y="937550"/>
            <a:ext cx="5549917" cy="369332"/>
          </a:xfrm>
          <a:prstGeom prst="rect">
            <a:avLst/>
          </a:prstGeom>
          <a:noFill/>
        </p:spPr>
        <p:txBody>
          <a:bodyPr wrap="none" rtlCol="0">
            <a:spAutoFit/>
          </a:bodyPr>
          <a:lstStyle/>
          <a:p>
            <a:r>
              <a:rPr lang="en-US" b="1" dirty="0"/>
              <a:t>Official DP-203 labs with environment setup</a:t>
            </a:r>
          </a:p>
        </p:txBody>
      </p:sp>
      <p:sp>
        <p:nvSpPr>
          <p:cNvPr id="5" name="TextBox 4">
            <a:extLst>
              <a:ext uri="{FF2B5EF4-FFF2-40B4-BE49-F238E27FC236}">
                <a16:creationId xmlns:a16="http://schemas.microsoft.com/office/drawing/2014/main" id="{94FB7EED-4B8A-4B65-AB21-02FED0BA5130}"/>
              </a:ext>
            </a:extLst>
          </p:cNvPr>
          <p:cNvSpPr txBox="1"/>
          <p:nvPr/>
        </p:nvSpPr>
        <p:spPr>
          <a:xfrm>
            <a:off x="717629" y="2527139"/>
            <a:ext cx="6308137" cy="369332"/>
          </a:xfrm>
          <a:prstGeom prst="rect">
            <a:avLst/>
          </a:prstGeom>
          <a:noFill/>
        </p:spPr>
        <p:txBody>
          <a:bodyPr wrap="none" rtlCol="0">
            <a:spAutoFit/>
          </a:bodyPr>
          <a:lstStyle/>
          <a:p>
            <a:r>
              <a:rPr lang="en-US" b="1" dirty="0"/>
              <a:t>Conference workshop with labs and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717629" y="4116729"/>
            <a:ext cx="2345514" cy="369332"/>
          </a:xfrm>
          <a:prstGeom prst="rect">
            <a:avLst/>
          </a:prstGeom>
          <a:noFill/>
        </p:spPr>
        <p:txBody>
          <a:bodyPr wrap="none" rtlCol="0">
            <a:spAutoFit/>
          </a:bodyPr>
          <a:lstStyle/>
          <a:p>
            <a:r>
              <a:rPr lang="en-US" b="1" dirty="0"/>
              <a:t>Solliance Training</a:t>
            </a:r>
          </a:p>
        </p:txBody>
      </p:sp>
      <p:sp>
        <p:nvSpPr>
          <p:cNvPr id="9" name="TextBox 8">
            <a:extLst>
              <a:ext uri="{FF2B5EF4-FFF2-40B4-BE49-F238E27FC236}">
                <a16:creationId xmlns:a16="http://schemas.microsoft.com/office/drawing/2014/main" id="{55A75E85-8C4F-4FE5-9688-2FDBEAD57BE4}"/>
              </a:ext>
            </a:extLst>
          </p:cNvPr>
          <p:cNvSpPr txBox="1"/>
          <p:nvPr/>
        </p:nvSpPr>
        <p:spPr>
          <a:xfrm>
            <a:off x="717629" y="1449635"/>
            <a:ext cx="6096000" cy="369332"/>
          </a:xfrm>
          <a:prstGeom prst="rect">
            <a:avLst/>
          </a:prstGeom>
          <a:noFill/>
        </p:spPr>
        <p:txBody>
          <a:bodyPr wrap="square">
            <a:spAutoFit/>
          </a:bodyPr>
          <a:lstStyle/>
          <a:p>
            <a:r>
              <a:rPr lang="en-US" dirty="0"/>
              <a:t>https://aka.solliance.net/dp203</a:t>
            </a:r>
          </a:p>
        </p:txBody>
      </p:sp>
      <p:sp>
        <p:nvSpPr>
          <p:cNvPr id="11" name="TextBox 10">
            <a:extLst>
              <a:ext uri="{FF2B5EF4-FFF2-40B4-BE49-F238E27FC236}">
                <a16:creationId xmlns:a16="http://schemas.microsoft.com/office/drawing/2014/main" id="{896EB98A-476E-40A9-A745-EA89D27E221A}"/>
              </a:ext>
            </a:extLst>
          </p:cNvPr>
          <p:cNvSpPr txBox="1"/>
          <p:nvPr/>
        </p:nvSpPr>
        <p:spPr>
          <a:xfrm>
            <a:off x="717629" y="3039225"/>
            <a:ext cx="6096000" cy="369332"/>
          </a:xfrm>
          <a:prstGeom prst="rect">
            <a:avLst/>
          </a:prstGeom>
          <a:noFill/>
        </p:spPr>
        <p:txBody>
          <a:bodyPr wrap="square">
            <a:spAutoFit/>
          </a:bodyPr>
          <a:lstStyle/>
          <a:p>
            <a:r>
              <a:rPr lang="en-US" dirty="0"/>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17629" y="4630402"/>
            <a:ext cx="6096000" cy="369332"/>
          </a:xfrm>
          <a:prstGeom prst="rect">
            <a:avLst/>
          </a:prstGeom>
          <a:noFill/>
        </p:spPr>
        <p:txBody>
          <a:bodyPr wrap="square">
            <a:spAutoFit/>
          </a:bodyPr>
          <a:lstStyle/>
          <a:p>
            <a:r>
              <a:rPr lang="en-US" dirty="0"/>
              <a:t>https://aka.solliance.net/training</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3596304"/>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a:extLst>
              <a:ext uri="{FF2B5EF4-FFF2-40B4-BE49-F238E27FC236}">
                <a16:creationId xmlns:a16="http://schemas.microsoft.com/office/drawing/2014/main" id="{0944F69D-240A-4AD4-B568-F682942A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5698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035" y="1932008"/>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15F2-F980-4800-967C-7A5C36CF5C6C}"/>
              </a:ext>
            </a:extLst>
          </p:cNvPr>
          <p:cNvSpPr txBox="1"/>
          <p:nvPr/>
        </p:nvSpPr>
        <p:spPr>
          <a:xfrm>
            <a:off x="807097" y="1989367"/>
            <a:ext cx="7160078" cy="707886"/>
          </a:xfrm>
          <a:prstGeom prst="rect">
            <a:avLst/>
          </a:prstGeom>
          <a:noFill/>
        </p:spPr>
        <p:txBody>
          <a:bodyPr wrap="square">
            <a:spAutoFit/>
          </a:bodyPr>
          <a:lstStyle/>
          <a:p>
            <a:r>
              <a:rPr lang="en-US" sz="4000" dirty="0"/>
              <a:t>aka.solliance.net/delabs</a:t>
            </a:r>
          </a:p>
        </p:txBody>
      </p:sp>
      <p:sp>
        <p:nvSpPr>
          <p:cNvPr id="5" name="TextBox 4">
            <a:extLst>
              <a:ext uri="{FF2B5EF4-FFF2-40B4-BE49-F238E27FC236}">
                <a16:creationId xmlns:a16="http://schemas.microsoft.com/office/drawing/2014/main" id="{D245D60C-8DA4-4865-8CE0-3CDD29ACBE34}"/>
              </a:ext>
            </a:extLst>
          </p:cNvPr>
          <p:cNvSpPr txBox="1"/>
          <p:nvPr/>
        </p:nvSpPr>
        <p:spPr>
          <a:xfrm>
            <a:off x="895739" y="3469509"/>
            <a:ext cx="6730871" cy="646331"/>
          </a:xfrm>
          <a:prstGeom prst="rect">
            <a:avLst/>
          </a:prstGeom>
          <a:noFill/>
        </p:spPr>
        <p:txBody>
          <a:bodyPr wrap="square">
            <a:spAutoFit/>
          </a:bodyPr>
          <a:lstStyle/>
          <a:p>
            <a:r>
              <a:rPr lang="en-US" sz="3600" dirty="0">
                <a:solidFill>
                  <a:srgbClr val="000000"/>
                </a:solidFill>
                <a:effectLst/>
                <a:latin typeface="Calibri" panose="020F0502020204030204" pitchFamily="34" charset="0"/>
                <a:ea typeface="Calibri" panose="020F0502020204030204" pitchFamily="34" charset="0"/>
              </a:rPr>
              <a:t>Activation Code:  </a:t>
            </a:r>
            <a:r>
              <a:rPr lang="en-US" sz="3600" dirty="0">
                <a:solidFill>
                  <a:srgbClr val="333333"/>
                </a:solidFill>
                <a:effectLst/>
                <a:latin typeface="Segoe UI" panose="020B0502040204020203" pitchFamily="34" charset="0"/>
                <a:ea typeface="Calibri" panose="020F0502020204030204" pitchFamily="34" charset="0"/>
              </a:rPr>
              <a:t>ACTIVATE1539</a:t>
            </a:r>
            <a:r>
              <a:rPr lang="en-US" sz="3600" dirty="0">
                <a:solidFill>
                  <a:srgbClr val="000000"/>
                </a:solidFill>
                <a:effectLst/>
                <a:latin typeface="Calibri" panose="020F0502020204030204" pitchFamily="34" charset="0"/>
                <a:ea typeface="Calibri" panose="020F0502020204030204" pitchFamily="34" charset="0"/>
              </a:rPr>
              <a:t> </a:t>
            </a:r>
            <a:endParaRPr lang="en-US" sz="3600" dirty="0"/>
          </a:p>
        </p:txBody>
      </p:sp>
      <p:pic>
        <p:nvPicPr>
          <p:cNvPr id="7" name="Picture 6" descr="Qr code&#10;&#10;Description automatically generated">
            <a:extLst>
              <a:ext uri="{FF2B5EF4-FFF2-40B4-BE49-F238E27FC236}">
                <a16:creationId xmlns:a16="http://schemas.microsoft.com/office/drawing/2014/main" id="{B2F21163-ECA2-49FF-9123-DA6FB08B3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694" y="981041"/>
            <a:ext cx="3839546" cy="3839546"/>
          </a:xfrm>
          <a:prstGeom prst="rect">
            <a:avLst/>
          </a:prstGeom>
        </p:spPr>
      </p:pic>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198574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15F2-F980-4800-967C-7A5C36CF5C6C}"/>
              </a:ext>
            </a:extLst>
          </p:cNvPr>
          <p:cNvSpPr txBox="1"/>
          <p:nvPr/>
        </p:nvSpPr>
        <p:spPr>
          <a:xfrm>
            <a:off x="807097" y="1989367"/>
            <a:ext cx="7160078" cy="707886"/>
          </a:xfrm>
          <a:prstGeom prst="rect">
            <a:avLst/>
          </a:prstGeom>
          <a:noFill/>
        </p:spPr>
        <p:txBody>
          <a:bodyPr wrap="square">
            <a:spAutoFit/>
          </a:bodyPr>
          <a:lstStyle/>
          <a:p>
            <a:r>
              <a:rPr lang="en-US" sz="4000" dirty="0"/>
              <a:t>aka.solliance.net/delabs</a:t>
            </a:r>
          </a:p>
        </p:txBody>
      </p:sp>
      <p:sp>
        <p:nvSpPr>
          <p:cNvPr id="5" name="TextBox 4">
            <a:extLst>
              <a:ext uri="{FF2B5EF4-FFF2-40B4-BE49-F238E27FC236}">
                <a16:creationId xmlns:a16="http://schemas.microsoft.com/office/drawing/2014/main" id="{D245D60C-8DA4-4865-8CE0-3CDD29ACBE34}"/>
              </a:ext>
            </a:extLst>
          </p:cNvPr>
          <p:cNvSpPr txBox="1"/>
          <p:nvPr/>
        </p:nvSpPr>
        <p:spPr>
          <a:xfrm>
            <a:off x="895739" y="3469509"/>
            <a:ext cx="6730871" cy="646331"/>
          </a:xfrm>
          <a:prstGeom prst="rect">
            <a:avLst/>
          </a:prstGeom>
          <a:noFill/>
        </p:spPr>
        <p:txBody>
          <a:bodyPr wrap="square">
            <a:spAutoFit/>
          </a:bodyPr>
          <a:lstStyle/>
          <a:p>
            <a:r>
              <a:rPr lang="en-US" sz="3600" dirty="0">
                <a:solidFill>
                  <a:srgbClr val="000000"/>
                </a:solidFill>
                <a:effectLst/>
                <a:latin typeface="Calibri" panose="020F0502020204030204" pitchFamily="34" charset="0"/>
                <a:ea typeface="Calibri" panose="020F0502020204030204" pitchFamily="34" charset="0"/>
              </a:rPr>
              <a:t>Activation Code:  </a:t>
            </a:r>
            <a:r>
              <a:rPr lang="en-US" sz="3600" dirty="0">
                <a:solidFill>
                  <a:srgbClr val="333333"/>
                </a:solidFill>
                <a:effectLst/>
                <a:latin typeface="Segoe UI" panose="020B0502040204020203" pitchFamily="34" charset="0"/>
                <a:ea typeface="Calibri" panose="020F0502020204030204" pitchFamily="34" charset="0"/>
              </a:rPr>
              <a:t>ACTIVATE1539</a:t>
            </a:r>
            <a:r>
              <a:rPr lang="en-US" sz="3600" dirty="0">
                <a:solidFill>
                  <a:srgbClr val="000000"/>
                </a:solidFill>
                <a:effectLst/>
                <a:latin typeface="Calibri" panose="020F0502020204030204" pitchFamily="34" charset="0"/>
                <a:ea typeface="Calibri" panose="020F0502020204030204" pitchFamily="34" charset="0"/>
              </a:rPr>
              <a:t> </a:t>
            </a:r>
            <a:endParaRPr lang="en-US" sz="3600" dirty="0"/>
          </a:p>
        </p:txBody>
      </p:sp>
      <p:pic>
        <p:nvPicPr>
          <p:cNvPr id="7" name="Picture 6" descr="Qr code&#10;&#10;Description automatically generated">
            <a:extLst>
              <a:ext uri="{FF2B5EF4-FFF2-40B4-BE49-F238E27FC236}">
                <a16:creationId xmlns:a16="http://schemas.microsoft.com/office/drawing/2014/main" id="{B2F21163-ECA2-49FF-9123-DA6FB08B3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694" y="981041"/>
            <a:ext cx="3839546" cy="3839546"/>
          </a:xfrm>
          <a:prstGeom prst="rect">
            <a:avLst/>
          </a:prstGeom>
        </p:spPr>
      </p:pic>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729D5-9629-48E0-BC85-58A75302B7B0}"/>
              </a:ext>
            </a:extLst>
          </p:cNvPr>
          <p:cNvSpPr>
            <a:spLocks noGrp="1"/>
          </p:cNvSpPr>
          <p:nvPr>
            <p:ph type="title"/>
          </p:nvPr>
        </p:nvSpPr>
        <p:spPr/>
        <p:txBody>
          <a:bodyPr/>
          <a:lstStyle/>
          <a:p>
            <a:r>
              <a:rPr lang="en-US" dirty="0"/>
              <a:t>Workshop agenda</a:t>
            </a:r>
          </a:p>
        </p:txBody>
      </p:sp>
      <p:sp>
        <p:nvSpPr>
          <p:cNvPr id="5" name="Text Placeholder 4">
            <a:extLst>
              <a:ext uri="{FF2B5EF4-FFF2-40B4-BE49-F238E27FC236}">
                <a16:creationId xmlns:a16="http://schemas.microsoft.com/office/drawing/2014/main" id="{290F9314-3740-4807-AD0B-9A366372C064}"/>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C3D8CA8C-F8F1-45D7-9B54-3318A81FEB6F}"/>
              </a:ext>
            </a:extLst>
          </p:cNvPr>
          <p:cNvSpPr txBox="1"/>
          <p:nvPr/>
        </p:nvSpPr>
        <p:spPr>
          <a:xfrm>
            <a:off x="345233" y="1615844"/>
            <a:ext cx="8788270" cy="4278094"/>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1</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1</a:t>
            </a:r>
            <a:r>
              <a:rPr lang="en-US" sz="1600" dirty="0">
                <a:effectLst/>
                <a:latin typeface="Calibri" panose="020F0502020204030204" pitchFamily="34" charset="0"/>
                <a:ea typeface="Times New Roman" panose="02020603050405020304" pitchFamily="18" charset="0"/>
              </a:rPr>
              <a:t>: Kick-off presentation</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2</a:t>
            </a:r>
            <a:r>
              <a:rPr lang="en-US" sz="1600" dirty="0">
                <a:effectLst/>
                <a:latin typeface="Calibri" panose="020F0502020204030204" pitchFamily="34" charset="0"/>
                <a:ea typeface="Times New Roman" panose="02020603050405020304" pitchFamily="18" charset="0"/>
              </a:rPr>
              <a:t>: Design and implement the serving layer</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3</a:t>
            </a:r>
            <a:r>
              <a:rPr lang="en-US" sz="1600" dirty="0">
                <a:effectLst/>
                <a:latin typeface="Calibri" panose="020F0502020204030204" pitchFamily="34" charset="0"/>
                <a:ea typeface="Times New Roman" panose="02020603050405020304" pitchFamily="18" charset="0"/>
              </a:rPr>
              <a:t>: Explore compute and storage options for data engineering workloads</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dirty="0">
                <a:effectLst/>
                <a:latin typeface="Calibri" panose="020F0502020204030204" pitchFamily="34" charset="0"/>
                <a:ea typeface="Times New Roman" panose="02020603050405020304" pitchFamily="18" charset="0"/>
              </a:rPr>
              <a:t>(12:20pm – 1:20pm) Lunch</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4</a:t>
            </a:r>
            <a:r>
              <a:rPr lang="en-US" sz="1600" dirty="0">
                <a:effectLst/>
                <a:latin typeface="Calibri" panose="020F0502020204030204" pitchFamily="34" charset="0"/>
                <a:ea typeface="Times New Roman" panose="02020603050405020304" pitchFamily="18" charset="0"/>
              </a:rPr>
              <a:t>: Data exploration and transformation in Azure Databricks</a:t>
            </a: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5</a:t>
            </a:r>
            <a:r>
              <a:rPr lang="en-US" sz="1600" dirty="0">
                <a:effectLst/>
                <a:latin typeface="Calibri" panose="020F0502020204030204" pitchFamily="34" charset="0"/>
                <a:ea typeface="Times New Roman" panose="02020603050405020304" pitchFamily="18" charset="0"/>
              </a:rPr>
              <a:t>: Run interactive queries using Azure Synapse Analytics serverless SQL pools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2</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6</a:t>
            </a:r>
            <a:r>
              <a:rPr lang="en-US" sz="1600" dirty="0">
                <a:effectLst/>
                <a:latin typeface="Calibri" panose="020F0502020204030204" pitchFamily="34" charset="0"/>
                <a:ea typeface="Times New Roman" panose="02020603050405020304" pitchFamily="18" charset="0"/>
              </a:rPr>
              <a:t>: Explore, transform, and load data into the Data Warehouse using Apache Spark</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7</a:t>
            </a:r>
            <a:r>
              <a:rPr lang="en-US" sz="1600" dirty="0">
                <a:effectLst/>
                <a:latin typeface="Calibri" panose="020F0502020204030204" pitchFamily="34" charset="0"/>
                <a:ea typeface="Times New Roman" panose="02020603050405020304" pitchFamily="18" charset="0"/>
              </a:rPr>
              <a:t>: Ingest and load data into the data warehouse</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8</a:t>
            </a:r>
            <a:r>
              <a:rPr lang="en-US" sz="1600" dirty="0">
                <a:effectLst/>
                <a:latin typeface="Calibri" panose="020F0502020204030204" pitchFamily="34" charset="0"/>
                <a:ea typeface="Times New Roman" panose="02020603050405020304" pitchFamily="18" charset="0"/>
              </a:rPr>
              <a:t>: Transform data with Azure Data Factory or Azure Synapse Pipelines</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dirty="0">
                <a:effectLst/>
                <a:latin typeface="Calibri" panose="020F0502020204030204" pitchFamily="34" charset="0"/>
                <a:ea typeface="Times New Roman" panose="02020603050405020304" pitchFamily="18" charset="0"/>
              </a:rPr>
              <a:t>(12:00pm – 1pm) Lunch</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9</a:t>
            </a:r>
            <a:r>
              <a:rPr lang="en-US" sz="1600" dirty="0">
                <a:effectLst/>
                <a:latin typeface="Calibri" panose="020F0502020204030204" pitchFamily="34" charset="0"/>
                <a:ea typeface="Times New Roman" panose="02020603050405020304" pitchFamily="18" charset="0"/>
              </a:rPr>
              <a:t>: Integrate data from Notebooks with Azure Data Factory or Azure Synapse Pipelines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320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6261</TotalTime>
  <Words>4911</Words>
  <Application>Microsoft Office PowerPoint</Application>
  <PresentationFormat>Widescreen</PresentationFormat>
  <Paragraphs>524</Paragraphs>
  <Slides>51</Slides>
  <Notes>29</Notes>
  <HiddenSlides>3</HiddenSlides>
  <MMClips>1</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51</vt:i4>
      </vt:variant>
    </vt:vector>
  </HeadingPairs>
  <TitlesOfParts>
    <vt:vector size="72" baseType="lpstr">
      <vt:lpstr>Arial</vt:lpstr>
      <vt:lpstr>Calibri</vt:lpstr>
      <vt:lpstr>Calibri Light</vt:lpstr>
      <vt:lpstr>Catamaran ExtraBold</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Joel Hulen</vt:lpstr>
      <vt:lpstr>Kyle Bunting</vt:lpstr>
      <vt:lpstr>Chris Testa-O’Neill</vt:lpstr>
      <vt:lpstr>CLOUD IS AT THE CENTER OF EVERYTHING WE DO.</vt:lpstr>
      <vt:lpstr>PowerPoint Presentation</vt:lpstr>
      <vt:lpstr>Register your lab environment</vt:lpstr>
      <vt:lpstr>Workshop 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Designing a modern data warehouse with Azure Synapse Analytics</vt:lpstr>
      <vt:lpstr>The modern data warehouse</vt:lpstr>
      <vt:lpstr>PowerPoint Presentation</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lpstr>PowerPoint Presentation</vt:lpstr>
      <vt:lpstr>Register your lab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31</cp:revision>
  <dcterms:created xsi:type="dcterms:W3CDTF">2021-04-14T17:02:56Z</dcterms:created>
  <dcterms:modified xsi:type="dcterms:W3CDTF">2022-04-02T03:48:30Z</dcterms:modified>
</cp:coreProperties>
</file>